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3"/>
  </p:notesMasterIdLst>
  <p:handoutMasterIdLst>
    <p:handoutMasterId r:id="rId34"/>
  </p:handoutMasterIdLst>
  <p:sldIdLst>
    <p:sldId id="256" r:id="rId2"/>
    <p:sldId id="271" r:id="rId3"/>
    <p:sldId id="329" r:id="rId4"/>
    <p:sldId id="379" r:id="rId5"/>
    <p:sldId id="380" r:id="rId6"/>
    <p:sldId id="330" r:id="rId7"/>
    <p:sldId id="371" r:id="rId8"/>
    <p:sldId id="372" r:id="rId9"/>
    <p:sldId id="388" r:id="rId10"/>
    <p:sldId id="360" r:id="rId11"/>
    <p:sldId id="368" r:id="rId12"/>
    <p:sldId id="282"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436" r:id="rId31"/>
    <p:sldId id="333" r:id="rId3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59" d="100"/>
          <a:sy n="159" d="100"/>
        </p:scale>
        <p:origin x="1674" y="132"/>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9"/>
            <a:ext cx="2944958" cy="496412"/>
          </a:xfrm>
          <a:prstGeom prst="rect">
            <a:avLst/>
          </a:prstGeom>
        </p:spPr>
        <p:txBody>
          <a:bodyPr vert="horz" lIns="91967" tIns="45987" rIns="91967" bIns="45987" rtlCol="0"/>
          <a:lstStyle>
            <a:lvl1pPr algn="l">
              <a:defRPr sz="1200"/>
            </a:lvl1pPr>
          </a:lstStyle>
          <a:p>
            <a:endParaRPr lang="de-DE"/>
          </a:p>
        </p:txBody>
      </p:sp>
      <p:sp>
        <p:nvSpPr>
          <p:cNvPr id="3" name="Datumsplatzhalter 2"/>
          <p:cNvSpPr>
            <a:spLocks noGrp="1"/>
          </p:cNvSpPr>
          <p:nvPr>
            <p:ph type="dt" sz="quarter" idx="1"/>
          </p:nvPr>
        </p:nvSpPr>
        <p:spPr>
          <a:xfrm>
            <a:off x="3851100" y="9"/>
            <a:ext cx="2944958" cy="496412"/>
          </a:xfrm>
          <a:prstGeom prst="rect">
            <a:avLst/>
          </a:prstGeom>
        </p:spPr>
        <p:txBody>
          <a:bodyPr vert="horz" lIns="91967" tIns="45987" rIns="91967" bIns="45987" rtlCol="0"/>
          <a:lstStyle>
            <a:lvl1pPr algn="r">
              <a:defRPr sz="1200"/>
            </a:lvl1pPr>
          </a:lstStyle>
          <a:p>
            <a:fld id="{01C24D04-FAA8-4B75-BD04-5811943ADE57}" type="datetimeFigureOut">
              <a:rPr lang="de-DE" smtClean="0"/>
              <a:t>13.11.2023</a:t>
            </a:fld>
            <a:endParaRPr lang="de-DE"/>
          </a:p>
        </p:txBody>
      </p:sp>
      <p:sp>
        <p:nvSpPr>
          <p:cNvPr id="4" name="Fußzeilenplatzhalter 3"/>
          <p:cNvSpPr>
            <a:spLocks noGrp="1"/>
          </p:cNvSpPr>
          <p:nvPr>
            <p:ph type="ftr" sz="quarter" idx="2"/>
          </p:nvPr>
        </p:nvSpPr>
        <p:spPr>
          <a:xfrm>
            <a:off x="2" y="9428630"/>
            <a:ext cx="2944958" cy="496411"/>
          </a:xfrm>
          <a:prstGeom prst="rect">
            <a:avLst/>
          </a:prstGeom>
        </p:spPr>
        <p:txBody>
          <a:bodyPr vert="horz" lIns="91967" tIns="45987" rIns="91967" bIns="45987" rtlCol="0" anchor="b"/>
          <a:lstStyle>
            <a:lvl1pPr algn="l">
              <a:defRPr sz="1200"/>
            </a:lvl1pPr>
          </a:lstStyle>
          <a:p>
            <a:endParaRPr lang="de-DE"/>
          </a:p>
        </p:txBody>
      </p:sp>
      <p:sp>
        <p:nvSpPr>
          <p:cNvPr id="5" name="Foliennummernplatzhalter 4"/>
          <p:cNvSpPr>
            <a:spLocks noGrp="1"/>
          </p:cNvSpPr>
          <p:nvPr>
            <p:ph type="sldNum" sz="quarter" idx="3"/>
          </p:nvPr>
        </p:nvSpPr>
        <p:spPr>
          <a:xfrm>
            <a:off x="3851100" y="9428630"/>
            <a:ext cx="2944958" cy="496411"/>
          </a:xfrm>
          <a:prstGeom prst="rect">
            <a:avLst/>
          </a:prstGeom>
        </p:spPr>
        <p:txBody>
          <a:bodyPr vert="horz" lIns="91967" tIns="45987" rIns="91967" bIns="45987"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45659" cy="496332"/>
          </a:xfrm>
          <a:prstGeom prst="rect">
            <a:avLst/>
          </a:prstGeom>
        </p:spPr>
        <p:txBody>
          <a:bodyPr vert="horz" lIns="90956" tIns="45475" rIns="90956" bIns="45475" rtlCol="0"/>
          <a:lstStyle>
            <a:lvl1pPr algn="l">
              <a:defRPr sz="1200"/>
            </a:lvl1pPr>
          </a:lstStyle>
          <a:p>
            <a:endParaRPr lang="de-DE"/>
          </a:p>
        </p:txBody>
      </p:sp>
      <p:sp>
        <p:nvSpPr>
          <p:cNvPr id="3" name="Datumsplatzhalter 2"/>
          <p:cNvSpPr>
            <a:spLocks noGrp="1"/>
          </p:cNvSpPr>
          <p:nvPr>
            <p:ph type="dt" idx="1"/>
          </p:nvPr>
        </p:nvSpPr>
        <p:spPr>
          <a:xfrm>
            <a:off x="3850443" y="7"/>
            <a:ext cx="2945659" cy="496332"/>
          </a:xfrm>
          <a:prstGeom prst="rect">
            <a:avLst/>
          </a:prstGeom>
        </p:spPr>
        <p:txBody>
          <a:bodyPr vert="horz" lIns="90956" tIns="45475" rIns="90956" bIns="45475" rtlCol="0"/>
          <a:lstStyle>
            <a:lvl1pPr algn="r">
              <a:defRPr sz="1200"/>
            </a:lvl1pPr>
          </a:lstStyle>
          <a:p>
            <a:fld id="{7E7766AF-C2E5-498A-8780-88CCD884FEB9}" type="datetimeFigureOut">
              <a:rPr lang="de-DE" smtClean="0"/>
              <a:t>13.11.2023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56" tIns="45475" rIns="90956" bIns="45475" rtlCol="0" anchor="ctr"/>
          <a:lstStyle/>
          <a:p>
            <a:endParaRPr lang="de-DE"/>
          </a:p>
        </p:txBody>
      </p:sp>
      <p:sp>
        <p:nvSpPr>
          <p:cNvPr id="5" name="Notizenplatzhalter 4"/>
          <p:cNvSpPr>
            <a:spLocks noGrp="1"/>
          </p:cNvSpPr>
          <p:nvPr>
            <p:ph type="body" sz="quarter" idx="3"/>
          </p:nvPr>
        </p:nvSpPr>
        <p:spPr>
          <a:xfrm>
            <a:off x="374501" y="4962525"/>
            <a:ext cx="6120678" cy="4321274"/>
          </a:xfrm>
          <a:prstGeom prst="rect">
            <a:avLst/>
          </a:prstGeom>
        </p:spPr>
        <p:txBody>
          <a:bodyPr vert="horz" lIns="90956" tIns="45475" rIns="90956" bIns="4547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50443" y="9428590"/>
            <a:ext cx="2945659" cy="496332"/>
          </a:xfrm>
          <a:prstGeom prst="rect">
            <a:avLst/>
          </a:prstGeom>
        </p:spPr>
        <p:txBody>
          <a:bodyPr vert="horz" lIns="90956" tIns="45475" rIns="90956" bIns="45475"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571500"/>
            <a:ext cx="4991100" cy="3743325"/>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4505" y="4747295"/>
            <a:ext cx="6120679" cy="4680520"/>
          </a:xfrm>
        </p:spPr>
        <p:txBody>
          <a:bodyPr/>
          <a:lstStyle/>
          <a:p>
            <a:pPr marL="280925" indent="-170564">
              <a:buFont typeface="Arial" panose="020B0604020202020204" pitchFamily="34" charset="0"/>
              <a:buChar char="•"/>
            </a:pPr>
            <a:r>
              <a:rPr lang="de-DE" sz="1100" dirty="0"/>
              <a:t>Die Realschule ist eine leistungsstarke Schulart. Sie vermittelt </a:t>
            </a:r>
            <a:r>
              <a:rPr lang="de-DE" sz="1100" b="1" dirty="0"/>
              <a:t>vorrangig eine erweiterte allgemeine</a:t>
            </a:r>
            <a:r>
              <a:rPr lang="de-DE" sz="1100" dirty="0"/>
              <a:t>, </a:t>
            </a:r>
            <a:r>
              <a:rPr lang="de-DE" sz="1100" b="1" dirty="0"/>
              <a:t>aber auch eine grundlegende Bildung</a:t>
            </a:r>
            <a:r>
              <a:rPr lang="de-DE" sz="1100" dirty="0"/>
              <a:t>, die sich an lebensnahen Sachverhalten und Aufgabenstellungen orientiert.</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b="1" dirty="0"/>
              <a:t>Vorrangiges Ziel </a:t>
            </a:r>
            <a:r>
              <a:rPr lang="de-DE" sz="1100" dirty="0"/>
              <a:t>der Realschule ist es, die Schülerinnen und Schüler zum </a:t>
            </a:r>
            <a:r>
              <a:rPr lang="de-DE" sz="1100" b="1" dirty="0"/>
              <a:t>Realschulabschluss </a:t>
            </a:r>
            <a:r>
              <a:rPr lang="de-DE" sz="1100" dirty="0"/>
              <a:t>zu führen. Die Realschule bietet </a:t>
            </a:r>
            <a:r>
              <a:rPr lang="de-DE" sz="1100" b="1" dirty="0"/>
              <a:t>aber auch die Möglichkeit</a:t>
            </a:r>
            <a:r>
              <a:rPr lang="de-DE" sz="1100" dirty="0"/>
              <a:t>, den </a:t>
            </a:r>
            <a:r>
              <a:rPr lang="de-DE" sz="1100" b="1" dirty="0"/>
              <a:t>Hauptschulabschluss am Ende von Klasse 9 </a:t>
            </a:r>
            <a:r>
              <a:rPr lang="de-DE" sz="1100" dirty="0"/>
              <a:t>zu erwerben.</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dirty="0"/>
              <a:t>Sie hat den Anspruch, ihre Schülerinnen und Schüler durch </a:t>
            </a:r>
            <a:r>
              <a:rPr lang="de-DE" sz="1100" b="1" dirty="0"/>
              <a:t>besonderen Realitätsbezug</a:t>
            </a:r>
            <a:r>
              <a:rPr lang="de-DE" sz="1100" dirty="0"/>
              <a:t> zu fördern und zu bilden. Dazu gehört die Vermittlung von Kompetenzen, die den jungen Menschen die Orientierung in der gegenwärtigen und zukünftigen Welt ermöglichen. </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b="1" dirty="0"/>
              <a:t>Theorie und Praxis </a:t>
            </a:r>
            <a:r>
              <a:rPr lang="de-DE" sz="1100" dirty="0"/>
              <a:t>sowie </a:t>
            </a:r>
            <a:r>
              <a:rPr lang="de-DE" sz="1100" b="1" dirty="0"/>
              <a:t>Persönlichkeits- und Sachorientierung </a:t>
            </a:r>
            <a:r>
              <a:rPr lang="de-DE" sz="1100" dirty="0"/>
              <a:t>werden als gleichwertig angesehen.</a:t>
            </a:r>
          </a:p>
          <a:p>
            <a:pPr marL="110361"/>
            <a:endParaRPr lang="de-DE" sz="1100" dirty="0"/>
          </a:p>
          <a:p>
            <a:pPr marL="280925" indent="-170564">
              <a:buFont typeface="Arial" panose="020B0604020202020204" pitchFamily="34" charset="0"/>
              <a:buChar char="•"/>
            </a:pPr>
            <a:r>
              <a:rPr lang="de-DE" sz="1100" dirty="0"/>
              <a:t>Die Realschule bereitet ihre Schülerinnen und Schüler auf einen </a:t>
            </a:r>
            <a:r>
              <a:rPr lang="de-DE" sz="1100" b="1" dirty="0"/>
              <a:t>gelingenden Übergang in die Berufswelt bzw. das berufliche Gymnasium </a:t>
            </a:r>
            <a:r>
              <a:rPr lang="de-DE" sz="1100" dirty="0"/>
              <a:t>vor.</a:t>
            </a:r>
          </a:p>
          <a:p>
            <a:pPr marL="110361"/>
            <a:endParaRPr lang="de-DE" sz="1100" dirty="0"/>
          </a:p>
          <a:p>
            <a:pPr marL="280925" indent="-170564">
              <a:buFont typeface="Arial" panose="020B0604020202020204" pitchFamily="34" charset="0"/>
              <a:buChar char="•"/>
            </a:pPr>
            <a:r>
              <a:rPr lang="de-DE" sz="1100" dirty="0"/>
              <a:t>Durch </a:t>
            </a:r>
            <a:r>
              <a:rPr lang="de-DE" sz="1100" b="1" dirty="0"/>
              <a:t>Projekte und Praktika in Betrieben und Unternehmen </a:t>
            </a:r>
            <a:r>
              <a:rPr lang="de-DE" sz="1100" dirty="0"/>
              <a:t>werden die Schülerinnen und Schüler in die Arbeitswelt eingeführt. Das  schafft Interesse und gibt Orientierung.</a:t>
            </a:r>
          </a:p>
          <a:p>
            <a:pPr marL="280925" indent="-170564">
              <a:buFont typeface="Arial" panose="020B0604020202020204" pitchFamily="34" charset="0"/>
              <a:buChar char="•"/>
            </a:pPr>
            <a:endParaRPr lang="de-DE" sz="1100" dirty="0"/>
          </a:p>
          <a:p>
            <a:pPr marL="280925" indent="-170564">
              <a:buFont typeface="Arial" panose="020B0604020202020204" pitchFamily="34" charset="0"/>
              <a:buChar char="•"/>
            </a:pPr>
            <a:r>
              <a:rPr lang="de-DE" sz="1100" dirty="0"/>
              <a:t>Sowohl für</a:t>
            </a:r>
            <a:r>
              <a:rPr lang="de-DE" sz="1100" b="1" dirty="0"/>
              <a:t> weniger leistungsstarke als auch für besonders leistungsstarke Schülerinnen und Schüler </a:t>
            </a:r>
            <a:r>
              <a:rPr lang="de-DE" sz="1100" dirty="0"/>
              <a:t>bestehen zusätzliche </a:t>
            </a:r>
            <a:r>
              <a:rPr lang="de-DE" sz="1100" b="1" dirty="0"/>
              <a:t>Fördermaßnahmen.</a:t>
            </a:r>
          </a:p>
          <a:p>
            <a:pPr marL="280925" indent="-170564">
              <a:buFont typeface="Arial" panose="020B0604020202020204" pitchFamily="34" charset="0"/>
              <a:buChar char="•"/>
            </a:pPr>
            <a:endParaRPr lang="de-DE" sz="1100" b="1" dirty="0"/>
          </a:p>
          <a:p>
            <a:pPr marL="280925" indent="-170564">
              <a:buFont typeface="Arial" panose="020B0604020202020204" pitchFamily="34" charset="0"/>
              <a:buChar char="•"/>
            </a:pPr>
            <a:r>
              <a:rPr lang="de-DE" sz="1100" dirty="0"/>
              <a:t>Um die Schülerinnen und Schüler </a:t>
            </a:r>
            <a:r>
              <a:rPr lang="de-DE" sz="1100" b="1" dirty="0"/>
              <a:t>leistungsdifferenziert zu fördern </a:t>
            </a:r>
            <a:r>
              <a:rPr lang="de-DE" sz="1100" dirty="0"/>
              <a:t>und erfolgreich zu einem Schulabschluss führen zu können, stehen den Realschulen </a:t>
            </a:r>
            <a:r>
              <a:rPr lang="de-DE" sz="1100" b="1" dirty="0"/>
              <a:t>Poolstunden</a:t>
            </a:r>
            <a:r>
              <a:rPr lang="de-DE" sz="1100" dirty="0"/>
              <a:t> zur Verfügung, die bis zum Schuljahr 2020/2021 sukzessive auf 20 Stunden je Zug erhöht werden sollen. Die zusätzlichen Poolstunden geben den Realschulen deutlich mehr Möglichkeiten, die Schülerinnen und Schüler optimal zu fördern.</a:t>
            </a:r>
            <a:endParaRPr lang="de-DE" sz="1100" b="1" dirty="0"/>
          </a:p>
          <a:p>
            <a:pPr marL="110360"/>
            <a:endParaRPr lang="de-DE" sz="110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818517"/>
            <a:ext cx="6120679" cy="4752526"/>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2460" indent="-172460">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2460" indent="-172460">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2460" indent="-172460">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2460" indent="-172460">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2460" indent="-172460">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2460" indent="-172460">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32353" lvl="1" indent="-172460">
              <a:lnSpc>
                <a:spcPct val="110000"/>
              </a:lnSpc>
              <a:buFont typeface="Wingdings" panose="05000000000000000000" pitchFamily="2" charset="2"/>
              <a:buChar char="§"/>
              <a:defRPr/>
            </a:pPr>
            <a:r>
              <a:rPr lang="de-DE" b="1" dirty="0"/>
              <a:t>zweite Fremdsprache (meist Französisch) (ab Klasse 6)</a:t>
            </a:r>
          </a:p>
          <a:p>
            <a:pPr marL="632353" lvl="1" indent="-172460">
              <a:lnSpc>
                <a:spcPct val="110000"/>
              </a:lnSpc>
              <a:buFont typeface="Wingdings" panose="05000000000000000000" pitchFamily="2" charset="2"/>
              <a:buChar char="§"/>
            </a:pPr>
            <a:r>
              <a:rPr lang="de-DE" b="1" dirty="0"/>
              <a:t>Technik (ab Klasse 7)</a:t>
            </a:r>
          </a:p>
          <a:p>
            <a:pPr marL="632353" lvl="1" indent="-172460">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70564" indent="-170564">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70564" indent="-170564">
              <a:lnSpc>
                <a:spcPct val="110000"/>
              </a:lnSpc>
              <a:buFont typeface="Arial" panose="020B0604020202020204" pitchFamily="34" charset="0"/>
              <a:buChar char="•"/>
            </a:pPr>
            <a:endParaRPr lang="de-DE" dirty="0"/>
          </a:p>
          <a:p>
            <a:pPr marL="170564" indent="-170564">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6" y="4961354"/>
            <a:ext cx="6192688" cy="4754497"/>
          </a:xfrm>
        </p:spPr>
        <p:txBody>
          <a:bodyPr>
            <a:noAutofit/>
          </a:bodyPr>
          <a:lstStyle/>
          <a:p>
            <a:pPr marL="170564" indent="-170564">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70564" indent="-170564">
              <a:buFont typeface="Arial" panose="020B0604020202020204" pitchFamily="34" charset="0"/>
              <a:buChar char="•"/>
            </a:pPr>
            <a:endParaRPr lang="de-DE" sz="1100" dirty="0"/>
          </a:p>
          <a:p>
            <a:pPr marL="170564" indent="-170564" defTabSz="909670">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70564" indent="-170564" defTabSz="909670">
              <a:buFont typeface="Arial" panose="020B0604020202020204" pitchFamily="34" charset="0"/>
              <a:buChar char="•"/>
              <a:defRPr/>
            </a:pPr>
            <a:endParaRPr lang="de-DE" sz="1100" dirty="0"/>
          </a:p>
          <a:p>
            <a:pPr marL="170564" indent="-170564" defTabSz="909670">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70564" indent="-170564">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9308" y="4746113"/>
            <a:ext cx="6120679" cy="4995716"/>
          </a:xfrm>
        </p:spPr>
        <p:txBody>
          <a:bodyPr>
            <a:noAutofit/>
          </a:bodyPr>
          <a:lstStyle/>
          <a:p>
            <a:pPr marL="170564" indent="-170564">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70564" indent="-170564">
              <a:buFont typeface="Arial" panose="020B0604020202020204" pitchFamily="34" charset="0"/>
              <a:buChar char="•"/>
            </a:pPr>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70564" indent="-170564">
              <a:buFont typeface="Arial" panose="020B0604020202020204" pitchFamily="34" charset="0"/>
              <a:buChar char="•"/>
            </a:pPr>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70645" indent="-170645">
              <a:buFont typeface="Arial" panose="020B0604020202020204" pitchFamily="34" charset="0"/>
              <a:buChar char="•"/>
            </a:pPr>
            <a:endParaRPr lang="de-DE" sz="1000" dirty="0">
              <a:ea typeface="Calibri"/>
              <a:cs typeface="Times New Roman"/>
            </a:endParaRPr>
          </a:p>
          <a:p>
            <a:pPr marL="170645" indent="-170645">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70564" indent="-170564">
              <a:buFont typeface="Arial" panose="020B0604020202020204" pitchFamily="34" charset="0"/>
              <a:buChar char="•"/>
            </a:pPr>
            <a:endParaRPr lang="de-DE" sz="1000" dirty="0">
              <a:cs typeface="Arial" panose="020B0604020202020204" pitchFamily="34" charset="0"/>
            </a:endParaRPr>
          </a:p>
          <a:p>
            <a:pPr marL="170564" indent="-170564">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19"/>
            <a:ext cx="6120679" cy="4896544"/>
          </a:xfrm>
        </p:spPr>
        <p:txBody>
          <a:bodyPr>
            <a:normAutofit/>
          </a:bodyPr>
          <a:lstStyle/>
          <a:p>
            <a:pPr marL="170564" indent="-170564">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70564" indent="-170564" defTabSz="91978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70564" indent="-170564" defTabSz="919787">
              <a:buFont typeface="Arial" panose="020B0604020202020204" pitchFamily="34" charset="0"/>
              <a:buChar char="•"/>
              <a:defRPr/>
            </a:pPr>
            <a:endParaRPr lang="de-DE" sz="1000" dirty="0"/>
          </a:p>
          <a:p>
            <a:pPr marL="170564" indent="-170564" defTabSz="91978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70564" indent="-170564" defTabSz="919787">
              <a:buFont typeface="Arial" panose="020B0604020202020204" pitchFamily="34" charset="0"/>
              <a:buChar char="•"/>
              <a:defRPr/>
            </a:pPr>
            <a:endParaRPr lang="de-DE" sz="1000" dirty="0"/>
          </a:p>
          <a:p>
            <a:pPr marL="170564" indent="-170564">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70564" indent="-170564">
              <a:buFont typeface="Arial" panose="020B0604020202020204" pitchFamily="34" charset="0"/>
              <a:buChar char="•"/>
            </a:pPr>
            <a:endParaRPr lang="de-DE" sz="1000" b="1" dirty="0"/>
          </a:p>
          <a:p>
            <a:pPr marL="170564" indent="-170564" defTabSz="91978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70564" indent="-170564" defTabSz="919787">
              <a:buFont typeface="Arial" panose="020B0604020202020204" pitchFamily="34" charset="0"/>
              <a:buChar char="•"/>
              <a:defRPr/>
            </a:pPr>
            <a:endParaRPr lang="de-DE" sz="1000" dirty="0"/>
          </a:p>
          <a:p>
            <a:pPr marL="170564" indent="-170564" defTabSz="91978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70564" indent="-170564" defTabSz="919787">
              <a:buFont typeface="Arial" panose="020B0604020202020204" pitchFamily="34" charset="0"/>
              <a:buChar char="•"/>
              <a:defRPr/>
            </a:pPr>
            <a:endParaRPr lang="de-DE" sz="1000" dirty="0"/>
          </a:p>
          <a:p>
            <a:pPr marL="170564" indent="-170564">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70564" indent="-170564">
              <a:buFont typeface="Arial" panose="020B0604020202020204" pitchFamily="34" charset="0"/>
              <a:buChar char="•"/>
            </a:pPr>
            <a:endParaRPr lang="de-DE" sz="1000" dirty="0"/>
          </a:p>
          <a:p>
            <a:pPr marL="170564" indent="-170564">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5" y="4963320"/>
            <a:ext cx="6264696" cy="4752528"/>
          </a:xfrm>
        </p:spPr>
        <p:txBody>
          <a:bodyPr>
            <a:normAutofit lnSpcReduction="10000"/>
          </a:bodyPr>
          <a:lstStyle/>
          <a:p>
            <a:pPr marL="170564" indent="-170564">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70564" indent="-170564">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70564" indent="-170564">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2460" indent="-172460">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30559" lvl="1" indent="-170666">
              <a:buFont typeface="Wingdings" panose="05000000000000000000" pitchFamily="2" charset="2"/>
              <a:buChar char="§"/>
            </a:pPr>
            <a:r>
              <a:rPr lang="de-DE" sz="1100" b="1" dirty="0"/>
              <a:t>zweite Fremdsprache (Französisch) (ab Klasse 6)</a:t>
            </a:r>
          </a:p>
          <a:p>
            <a:pPr marL="630559" lvl="1" indent="-170666">
              <a:buFont typeface="Wingdings" panose="05000000000000000000" pitchFamily="2" charset="2"/>
              <a:buChar char="§"/>
            </a:pPr>
            <a:r>
              <a:rPr lang="de-DE" sz="1100" b="1" dirty="0"/>
              <a:t>Technik (ab Klasse 7) oder </a:t>
            </a:r>
          </a:p>
          <a:p>
            <a:pPr marL="630559" lvl="1" indent="-170666">
              <a:buFont typeface="Wingdings" panose="05000000000000000000" pitchFamily="2" charset="2"/>
              <a:buChar char="§"/>
            </a:pPr>
            <a:r>
              <a:rPr lang="de-DE" sz="1100" b="1" dirty="0"/>
              <a:t>Alltagskultur, Ernährung, Soziales (AES) (ab Klasse 7)</a:t>
            </a:r>
          </a:p>
          <a:p>
            <a:endParaRPr lang="de-DE" sz="1100" dirty="0"/>
          </a:p>
          <a:p>
            <a:pPr marL="172460" indent="-172460">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30559" lvl="1" indent="-170666">
              <a:buFont typeface="Wingdings" panose="05000000000000000000" pitchFamily="2" charset="2"/>
              <a:buChar char="§"/>
            </a:pPr>
            <a:r>
              <a:rPr lang="de-DE" sz="1100" b="1" dirty="0"/>
              <a:t>Naturwissenschaft und Technik (NwT) bzw. </a:t>
            </a:r>
          </a:p>
          <a:p>
            <a:pPr marL="630559" lvl="1" indent="-170666">
              <a:buFont typeface="Wingdings" panose="05000000000000000000" pitchFamily="2" charset="2"/>
              <a:buChar char="§"/>
            </a:pPr>
            <a:r>
              <a:rPr lang="de-DE" sz="1100" b="1" dirty="0"/>
              <a:t>Musik, Bildende Kunst oder Sport. </a:t>
            </a:r>
          </a:p>
          <a:p>
            <a:pPr marL="630559" lvl="1" indent="-170666">
              <a:buFont typeface="Wingdings" panose="05000000000000000000" pitchFamily="2" charset="2"/>
              <a:buChar char="§"/>
            </a:pPr>
            <a:r>
              <a:rPr lang="de-DE" sz="1100" b="1" dirty="0"/>
              <a:t>Manche Gemeinschaftsschulen bieten darüber hinaus zusätzlich Spanisch an. </a:t>
            </a:r>
          </a:p>
          <a:p>
            <a:pPr marL="630559" lvl="1" indent="-170666">
              <a:buFont typeface="Wingdings" panose="05000000000000000000" pitchFamily="2" charset="2"/>
              <a:buChar char="§"/>
            </a:pPr>
            <a:r>
              <a:rPr lang="de-DE" sz="1100" b="1" dirty="0"/>
              <a:t>Ab dem Schuljahr 2019/2020 können manche Gemeinschaftsschulen auch das Profilfach Informatik, Mathematik, Physik (IMP) anbieten.</a:t>
            </a:r>
          </a:p>
          <a:p>
            <a:pPr marL="170564" indent="-170564" defTabSz="919787">
              <a:buFont typeface="Arial" panose="020B0604020202020204" pitchFamily="34" charset="0"/>
              <a:buChar char="•"/>
              <a:defRPr/>
            </a:pPr>
            <a:endParaRPr lang="de-DE" sz="1100" dirty="0"/>
          </a:p>
          <a:p>
            <a:pPr marL="170564" indent="-170564" defTabSz="91978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6" y="4531271"/>
            <a:ext cx="6192688" cy="4968552"/>
          </a:xfrm>
        </p:spPr>
        <p:txBody>
          <a:bodyPr/>
          <a:lstStyle/>
          <a:p>
            <a:pPr marL="172460" indent="-172460">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70564" indent="-170564">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70564" indent="-170564">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4273" indent="-284273">
              <a:buFont typeface="Arial" panose="020B0604020202020204" pitchFamily="34" charset="0"/>
              <a:buChar char="•"/>
            </a:pPr>
            <a:endParaRPr lang="de-DE" sz="1000" dirty="0"/>
          </a:p>
          <a:p>
            <a:r>
              <a:rPr lang="de-DE" sz="1000" dirty="0"/>
              <a:t>     </a:t>
            </a:r>
            <a:r>
              <a:rPr lang="de-DE" sz="1000" b="1" u="sng" dirty="0"/>
              <a:t>Das sonderpädagogische Bildungsangebot </a:t>
            </a:r>
          </a:p>
          <a:p>
            <a:pPr marL="170564" indent="-170564">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70564" indent="-170564">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70564" indent="-170564">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70564" indent="-170564">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70564" indent="-170564">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70666" indent="-170666">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844159" y="4747295"/>
            <a:ext cx="6120679" cy="5328592"/>
          </a:xfrm>
          <a:prstGeom prst="rect">
            <a:avLst/>
          </a:prstGeom>
        </p:spPr>
        <p:txBody>
          <a:bodyPr vert="horz" lIns="90956" tIns="45475" rIns="90956" bIns="4547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7433" indent="-287433">
              <a:lnSpc>
                <a:spcPct val="120000"/>
              </a:lnSpc>
              <a:buFont typeface="Arial" panose="020B0604020202020204" pitchFamily="34" charset="0"/>
              <a:buChar char="•"/>
              <a:defRPr/>
            </a:pPr>
            <a:endParaRPr lang="de-DE" sz="1800" dirty="0"/>
          </a:p>
          <a:p>
            <a:pPr marL="739377" lvl="1" indent="-284376">
              <a:buFont typeface="Arial" panose="020B0604020202020204" pitchFamily="34" charset="0"/>
              <a:buChar char="•"/>
            </a:pPr>
            <a:endParaRPr lang="de-DE" sz="1800" dirty="0"/>
          </a:p>
          <a:p>
            <a:pPr marL="455001" lvl="1"/>
            <a:endParaRPr lang="de-DE" dirty="0"/>
          </a:p>
          <a:p>
            <a:pPr marL="287433" indent="-287433">
              <a:lnSpc>
                <a:spcPct val="120000"/>
              </a:lnSpc>
              <a:buFont typeface="Arial" panose="020B0604020202020204" pitchFamily="34" charset="0"/>
              <a:buChar char="•"/>
              <a:defRPr/>
            </a:pPr>
            <a:endParaRPr lang="de-DE" dirty="0"/>
          </a:p>
          <a:p>
            <a:pPr marL="287433" indent="-287433">
              <a:lnSpc>
                <a:spcPct val="120000"/>
              </a:lnSpc>
              <a:buFont typeface="Arial" panose="020B0604020202020204" pitchFamily="34" charset="0"/>
              <a:buChar char="•"/>
              <a:defRPr/>
            </a:pPr>
            <a:endParaRPr lang="de-DE" dirty="0"/>
          </a:p>
          <a:p>
            <a:pPr marL="287433" indent="-287433">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20"/>
            <a:ext cx="6120679" cy="2120374"/>
          </a:xfrm>
        </p:spPr>
        <p:txBody>
          <a:bodyPr/>
          <a:lstStyle/>
          <a:p>
            <a:pPr marL="170564" indent="-170564">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70564" indent="-170564">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70564" indent="-170564">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70564" indent="-170564">
              <a:buFont typeface="Arial" panose="020B0604020202020204" pitchFamily="34" charset="0"/>
              <a:buChar char="•"/>
            </a:pPr>
            <a:r>
              <a:rPr lang="de-DE" dirty="0"/>
              <a:t>möchten wir Ihnen die </a:t>
            </a:r>
            <a:r>
              <a:rPr lang="de-DE" b="1" dirty="0"/>
              <a:t>wichtigsten Bildungswege </a:t>
            </a:r>
            <a:r>
              <a:rPr lang="de-DE" dirty="0"/>
              <a:t>(Punkt 2) vorstellen,</a:t>
            </a:r>
          </a:p>
          <a:p>
            <a:pPr marL="170564" indent="-170564">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70564" indent="-170564">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2499" y="4963321"/>
            <a:ext cx="6192688" cy="4271698"/>
          </a:xfrm>
        </p:spPr>
        <p:txBody>
          <a:bodyPr/>
          <a:lstStyle/>
          <a:p>
            <a:pPr marL="167915" indent="-167915">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7915" indent="-167915">
              <a:buFont typeface="Arial" panose="020B0604020202020204" pitchFamily="34" charset="0"/>
              <a:buChar char="•"/>
            </a:pPr>
            <a:endParaRPr lang="de-DE" baseline="0" dirty="0"/>
          </a:p>
          <a:p>
            <a:pPr marL="167915" indent="-167915">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7915" indent="-167915">
              <a:buFont typeface="Arial" panose="020B0604020202020204" pitchFamily="34" charset="0"/>
              <a:buChar char="•"/>
            </a:pPr>
            <a:endParaRPr lang="de-DE" dirty="0"/>
          </a:p>
          <a:p>
            <a:pPr marL="167915" indent="-167915">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7915" indent="-167915">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7915" indent="-167915">
              <a:buFont typeface="Arial" panose="020B0604020202020204" pitchFamily="34" charset="0"/>
              <a:buChar char="•"/>
            </a:pPr>
            <a:endParaRPr lang="de-DE" dirty="0"/>
          </a:p>
          <a:p>
            <a:pPr marL="167915" indent="-167915">
              <a:buFont typeface="Arial" panose="020B0604020202020204" pitchFamily="34" charset="0"/>
              <a:buChar char="•"/>
            </a:pPr>
            <a:endParaRPr lang="de-DE" dirty="0"/>
          </a:p>
          <a:p>
            <a:pPr marL="167915" indent="-167915">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8" cy="4824536"/>
          </a:xfrm>
        </p:spPr>
        <p:txBody>
          <a:bodyPr>
            <a:noAutofit/>
          </a:bodyPr>
          <a:lstStyle/>
          <a:p>
            <a:pPr marL="172543" lvl="1" indent="-172543">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2543" lvl="1" indent="-172543">
              <a:buFont typeface="Arial" panose="020B0604020202020204" pitchFamily="34" charset="0"/>
              <a:buChar char="•"/>
              <a:defRPr/>
            </a:pPr>
            <a:endParaRPr lang="de-DE" dirty="0">
              <a:cs typeface="Arial" panose="020B0604020202020204" pitchFamily="34" charset="0"/>
            </a:endParaRPr>
          </a:p>
          <a:p>
            <a:pPr marL="172543" lvl="1" indent="-172543">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2543" lvl="1" indent="-172543">
              <a:buFont typeface="Arial" panose="020B0604020202020204" pitchFamily="34" charset="0"/>
              <a:buChar char="•"/>
              <a:defRPr/>
            </a:pPr>
            <a:endParaRPr lang="de-DE" dirty="0">
              <a:cs typeface="Arial" panose="020B0604020202020204" pitchFamily="34" charset="0"/>
            </a:endParaRPr>
          </a:p>
          <a:p>
            <a:pPr marL="172543" lvl="1" indent="-172543">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2543" lvl="1" indent="-172543">
              <a:buFont typeface="Arial" panose="020B0604020202020204" pitchFamily="34" charset="0"/>
              <a:buChar char="•"/>
              <a:defRPr/>
            </a:pPr>
            <a:endParaRPr lang="de-DE" dirty="0">
              <a:cs typeface="Arial" panose="020B0604020202020204" pitchFamily="34" charset="0"/>
            </a:endParaRPr>
          </a:p>
          <a:p>
            <a:pPr marL="172543" lvl="1" indent="-172543">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8" cy="4824536"/>
          </a:xfrm>
        </p:spPr>
        <p:txBody>
          <a:bodyPr vert="horz" lIns="90956" tIns="45475" rIns="90956" bIns="45475" rtlCol="0">
            <a:noAutofit/>
          </a:bodyPr>
          <a:lstStyle/>
          <a:p>
            <a:pPr marL="172543" indent="-172543">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Nach Abschluss der Erstausbildung bieten sich den jungen Fachkräften vielfältige Möglichkeiten auf dem Arbeitsmarkt. </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2543" indent="-172543">
              <a:buFont typeface="Arial" panose="020B0604020202020204" pitchFamily="34" charset="0"/>
              <a:buChar char="•"/>
            </a:pPr>
            <a:endParaRPr lang="de-DE" dirty="0"/>
          </a:p>
          <a:p>
            <a:pPr marL="172543" indent="-172543">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2543" indent="-17254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3324"/>
            <a:ext cx="6120678" cy="4824536"/>
          </a:xfrm>
        </p:spPr>
        <p:txBody>
          <a:bodyPr>
            <a:noAutofit/>
          </a:bodyPr>
          <a:lstStyle/>
          <a:p>
            <a:pPr marL="170645" indent="-170645">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70645" indent="-170645">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70645" indent="-170645">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70645" indent="-170645">
              <a:buFont typeface="Arial" panose="020B0604020202020204" pitchFamily="34" charset="0"/>
              <a:buChar char="•"/>
            </a:pPr>
            <a:endParaRPr lang="de-DE" b="0" dirty="0"/>
          </a:p>
          <a:p>
            <a:pPr marL="170645" indent="-170645">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6" y="4747295"/>
            <a:ext cx="6120679" cy="5066936"/>
          </a:xfrm>
        </p:spPr>
        <p:txBody>
          <a:bodyPr>
            <a:noAutofit/>
          </a:bodyPr>
          <a:lstStyle/>
          <a:p>
            <a:pPr marL="170558" indent="-170558">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70558" indent="-170558">
              <a:buFont typeface="Arial" panose="020B0604020202020204" pitchFamily="34" charset="0"/>
              <a:buChar char="•"/>
            </a:pPr>
            <a:endParaRPr lang="de-DE" sz="1000" dirty="0"/>
          </a:p>
          <a:p>
            <a:pPr marL="170558" indent="-170558">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70558" indent="-170558">
              <a:buFont typeface="Arial" panose="020B0604020202020204" pitchFamily="34" charset="0"/>
              <a:buChar char="•"/>
            </a:pPr>
            <a:endParaRPr lang="de-DE" sz="1000" b="1" dirty="0"/>
          </a:p>
          <a:p>
            <a:pPr marL="170558" indent="-170558">
              <a:buFont typeface="Arial" panose="020B0604020202020204" pitchFamily="34" charset="0"/>
              <a:buChar char="•"/>
            </a:pPr>
            <a:r>
              <a:rPr lang="de-DE" sz="1000" dirty="0"/>
              <a:t>Das Berufliche Gymnasium umfasst hierbei folgende Richtungen</a:t>
            </a:r>
          </a:p>
          <a:p>
            <a:pPr marL="625544" lvl="1" indent="-170666">
              <a:buFont typeface="Wingdings" panose="05000000000000000000" pitchFamily="2" charset="2"/>
              <a:buChar char="§"/>
            </a:pPr>
            <a:r>
              <a:rPr lang="de-DE" sz="1000" b="1" dirty="0"/>
              <a:t>agrarwissenschaftliche Richtung (AG)</a:t>
            </a:r>
          </a:p>
          <a:p>
            <a:pPr marL="625544" lvl="1" indent="-170666">
              <a:buFont typeface="Wingdings" panose="05000000000000000000" pitchFamily="2" charset="2"/>
              <a:buChar char="§"/>
            </a:pPr>
            <a:r>
              <a:rPr lang="de-DE" sz="1000" b="1" dirty="0"/>
              <a:t>biotechnologische Richtung (BTG)</a:t>
            </a:r>
          </a:p>
          <a:p>
            <a:pPr marL="625544" lvl="1" indent="-170666">
              <a:buFont typeface="Wingdings" panose="05000000000000000000" pitchFamily="2" charset="2"/>
              <a:buChar char="§"/>
            </a:pPr>
            <a:r>
              <a:rPr lang="de-DE" sz="1000" b="1" dirty="0"/>
              <a:t>ernährungswissenschaftliche Richtung (EG)</a:t>
            </a:r>
          </a:p>
          <a:p>
            <a:pPr marL="625544" lvl="1" indent="-170666">
              <a:buFont typeface="Wingdings" panose="05000000000000000000" pitchFamily="2" charset="2"/>
              <a:buChar char="§"/>
            </a:pPr>
            <a:r>
              <a:rPr lang="de-DE" sz="1000" b="1" dirty="0"/>
              <a:t>sozial- und gesundheitswissenschaftliche Richtung (SGG) mit den Profilen Soziales und Gesundheit</a:t>
            </a:r>
          </a:p>
          <a:p>
            <a:pPr marL="625544" lvl="1" indent="-170666">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5544" lvl="1" indent="-170666">
              <a:buFont typeface="Wingdings" panose="05000000000000000000" pitchFamily="2" charset="2"/>
              <a:buChar char="§"/>
            </a:pPr>
            <a:r>
              <a:rPr lang="de-DE" sz="1000" b="1" dirty="0"/>
              <a:t>wirtschaftswissenschaftliche Richtung (WG) mit den Profilen Wirtschaft, Finanzmanagement sowie Internationale Wirtschaft</a:t>
            </a:r>
          </a:p>
          <a:p>
            <a:pPr marL="443772" lvl="1" indent="-262156">
              <a:buFont typeface="Arial" panose="020B0604020202020204" pitchFamily="34" charset="0"/>
              <a:buChar char="•"/>
            </a:pPr>
            <a:endParaRPr lang="de-DE" sz="1000" b="1" dirty="0"/>
          </a:p>
          <a:p>
            <a:pPr marL="170558" indent="-170558">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70558" indent="-170558">
              <a:buFont typeface="Arial" panose="020B0604020202020204" pitchFamily="34" charset="0"/>
              <a:buChar char="•"/>
            </a:pPr>
            <a:endParaRPr lang="de-DE" sz="1000" dirty="0"/>
          </a:p>
          <a:p>
            <a:pPr marL="170558" indent="-170558">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70558" indent="-170558">
              <a:buFont typeface="Arial" panose="020B0604020202020204" pitchFamily="34" charset="0"/>
              <a:buChar char="•"/>
            </a:pPr>
            <a:r>
              <a:rPr lang="de-DE" sz="1000" b="1" dirty="0"/>
              <a:t>Zugangsvoraussetzungen</a:t>
            </a:r>
            <a:r>
              <a:rPr lang="de-DE" sz="1000" dirty="0"/>
              <a:t> z. B.: </a:t>
            </a:r>
          </a:p>
          <a:p>
            <a:pPr marL="625544" lvl="1" indent="-170666">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5544" lvl="1" indent="-170666">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5544" lvl="1" indent="-170666">
              <a:buFont typeface="Wingdings" panose="05000000000000000000" pitchFamily="2" charset="2"/>
              <a:buChar char="§"/>
            </a:pPr>
            <a:r>
              <a:rPr lang="de-DE" sz="1000" b="1" dirty="0"/>
              <a:t>Versetzungszeugnis in Klasse 11 (E-Niveau) einer Gemeinschaftsschule</a:t>
            </a:r>
          </a:p>
          <a:p>
            <a:pPr marL="625459" lvl="1" indent="-170582">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6" y="4963324"/>
            <a:ext cx="6120679" cy="4824536"/>
          </a:xfrm>
        </p:spPr>
        <p:txBody>
          <a:bodyPr>
            <a:noAutofit/>
          </a:bodyPr>
          <a:lstStyle/>
          <a:p>
            <a:pPr marL="170666" indent="-170666">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70666" indent="-170666">
              <a:buFont typeface="Arial" panose="020B0604020202020204" pitchFamily="34" charset="0"/>
              <a:buChar char="•"/>
            </a:pPr>
            <a:endParaRPr lang="de-DE" dirty="0"/>
          </a:p>
          <a:p>
            <a:pPr marL="170666" indent="-170666">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70666" indent="-170666">
              <a:buFont typeface="Arial" panose="020B0604020202020204" pitchFamily="34" charset="0"/>
              <a:buChar char="•"/>
            </a:pPr>
            <a:endParaRPr lang="de-DE" dirty="0"/>
          </a:p>
          <a:p>
            <a:pPr marL="170666" indent="-170666">
              <a:buFont typeface="Arial" panose="020B0604020202020204" pitchFamily="34" charset="0"/>
              <a:buChar char="•"/>
            </a:pPr>
            <a:r>
              <a:rPr lang="de-DE" dirty="0"/>
              <a:t>Für diejenigen jungen Menschen, </a:t>
            </a:r>
          </a:p>
          <a:p>
            <a:pPr marL="739554" lvl="1" indent="-284444">
              <a:buFont typeface="Wingdings" panose="05000000000000000000" pitchFamily="2" charset="2"/>
              <a:buChar char="§"/>
            </a:pPr>
            <a:r>
              <a:rPr lang="de-DE" dirty="0"/>
              <a:t>bei denen der Anspruch auf ein sonderpädagogisches Bildungsangebot (SBA) im Anschluss an die Sekundarstufe  I fortbesteht oder</a:t>
            </a:r>
          </a:p>
          <a:p>
            <a:pPr marL="739554" lvl="1" indent="-284444">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70666" indent="-170666">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4444" indent="-284444">
              <a:buFont typeface="Arial" panose="020B0604020202020204" pitchFamily="34" charset="0"/>
              <a:buChar char="•"/>
            </a:pPr>
            <a:endParaRPr lang="de-DE" b="1" dirty="0"/>
          </a:p>
          <a:p>
            <a:pPr marL="170666" indent="-170666">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2495" y="4960831"/>
            <a:ext cx="6264696" cy="4466987"/>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70564" indent="-170564">
              <a:buFont typeface="Arial" panose="020B0604020202020204" pitchFamily="34" charset="0"/>
              <a:buChar char="•"/>
            </a:pPr>
            <a:r>
              <a:rPr lang="de-DE" dirty="0"/>
              <a:t>Pass oder einen anderen Identitätsnachweis des Kindes</a:t>
            </a:r>
          </a:p>
          <a:p>
            <a:pPr marL="170564" indent="-170564">
              <a:buFont typeface="Arial" panose="020B0604020202020204" pitchFamily="34" charset="0"/>
              <a:buChar char="•"/>
            </a:pPr>
            <a:r>
              <a:rPr lang="de-DE" dirty="0"/>
              <a:t>die Bestätigung der Grundschule über den Schulbesuch</a:t>
            </a:r>
          </a:p>
          <a:p>
            <a:pPr marL="170564" indent="-170564">
              <a:buFont typeface="Arial" panose="020B0604020202020204" pitchFamily="34" charset="0"/>
              <a:buChar char="•"/>
            </a:pPr>
            <a:r>
              <a:rPr lang="de-DE" dirty="0"/>
              <a:t>die Grundschulempfehlung</a:t>
            </a:r>
          </a:p>
          <a:p>
            <a:pPr marL="170564" indent="-170564">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4" y="4960832"/>
            <a:ext cx="6120678" cy="4466987"/>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70666" indent="-170666">
              <a:buFont typeface="Arial" panose="020B0604020202020204" pitchFamily="34" charset="0"/>
              <a:buChar char="•"/>
            </a:pPr>
            <a:r>
              <a:rPr lang="de-DE" dirty="0"/>
              <a:t>„Grundschule - Von der Grundschule in die weiterführende Schule“ </a:t>
            </a:r>
          </a:p>
          <a:p>
            <a:pPr marL="170666" indent="-170666">
              <a:buFont typeface="Arial" panose="020B0604020202020204" pitchFamily="34" charset="0"/>
              <a:buChar char="•"/>
            </a:pPr>
            <a:r>
              <a:rPr lang="de-DE" dirty="0"/>
              <a:t>„Bildungswege in Baden-Württemberg“</a:t>
            </a:r>
          </a:p>
          <a:p>
            <a:pPr marL="170666" indent="-170666">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3323"/>
            <a:ext cx="6120679" cy="3416518"/>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2460" indent="-172460">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2460" indent="-172460">
              <a:buFont typeface="Arial" panose="020B0604020202020204" pitchFamily="34" charset="0"/>
              <a:buChar char="•"/>
            </a:pPr>
            <a:r>
              <a:rPr lang="de-DE" dirty="0"/>
              <a:t>Es ist unser zentrales Ziel, jedem einzelnen Kind in der Schule gerecht zu werden und auf seine persönlichen </a:t>
            </a:r>
            <a:r>
              <a:rPr lang="de-DE"/>
              <a:t>Bedürfnisse einzugehen; </a:t>
            </a:r>
            <a:r>
              <a:rPr lang="de-DE" dirty="0"/>
              <a:t>dies gilt sowohl für die öffentlichen Schulen als auch für die Schulen in freier Trägerschaft.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70625" indent="-17062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solidFill>
                  <a:prstClr val="black"/>
                </a:solidFill>
              </a:rPr>
              <a:pPr/>
              <a:t>30</a:t>
            </a:fld>
            <a:endParaRPr lang="de-DE">
              <a:solidFill>
                <a:prstClr val="black"/>
              </a:solidFill>
            </a:endParaRPr>
          </a:p>
        </p:txBody>
      </p:sp>
    </p:spTree>
    <p:extLst>
      <p:ext uri="{BB962C8B-B14F-4D97-AF65-F5344CB8AC3E}">
        <p14:creationId xmlns:p14="http://schemas.microsoft.com/office/powerpoint/2010/main" val="60882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14375"/>
            <a:ext cx="4962525"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2497" y="4650964"/>
            <a:ext cx="6192688" cy="519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1" tIns="45677" rIns="91361" bIns="45677"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1302" indent="-171302">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1302" indent="-171302">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1302" indent="-171302"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1302" indent="-171302"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1302" indent="-171302"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1302" indent="-171302"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1302" indent="-171302"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1302" indent="-171302"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8103" lvl="1" indent="-171302"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8103" lvl="1" indent="-171302"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8103" lvl="1" indent="-171302"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8103" lvl="1" indent="-171302" fontAlgn="t">
              <a:buFont typeface="Wingdings" panose="05000000000000000000" pitchFamily="2" charset="2"/>
              <a:buChar char="§"/>
            </a:pPr>
            <a:r>
              <a:rPr lang="de-DE" sz="1100" b="1" dirty="0">
                <a:latin typeface="+mj-lt"/>
              </a:rPr>
              <a:t>Entwicklungsmöglichkeiten des Kindes</a:t>
            </a:r>
          </a:p>
          <a:p>
            <a:pPr marL="628103" lvl="1" indent="-171302"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1302" indent="-171302" fontAlgn="t">
              <a:buFont typeface="Arial" panose="020B0604020202020204" pitchFamily="34" charset="0"/>
              <a:buChar char="•"/>
            </a:pPr>
            <a:endParaRPr lang="de-DE" sz="1100" dirty="0">
              <a:latin typeface="+mj-lt"/>
            </a:endParaRPr>
          </a:p>
          <a:p>
            <a:pPr marL="171302" indent="-171302">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2" y="4963318"/>
            <a:ext cx="6120680" cy="4778511"/>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1302" indent="-171302"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1302" indent="-171302"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1302" indent="-171302" fontAlgn="t">
              <a:buFont typeface="Arial" panose="020B0604020202020204" pitchFamily="34" charset="0"/>
              <a:buChar char="•"/>
            </a:pPr>
            <a:endParaRPr lang="de-DE" sz="1100" dirty="0">
              <a:latin typeface="+mj-lt"/>
            </a:endParaRPr>
          </a:p>
          <a:p>
            <a:pPr marL="171302" indent="-171302"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1302" indent="-171302"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1302" indent="-171302" fontAlgn="t">
              <a:buFont typeface="Arial" panose="020B0604020202020204" pitchFamily="34" charset="0"/>
              <a:buChar char="•"/>
            </a:pPr>
            <a:endParaRPr lang="de-DE" sz="1100" dirty="0">
              <a:latin typeface="+mj-lt"/>
            </a:endParaRPr>
          </a:p>
          <a:p>
            <a:pPr marL="171302" indent="-171302"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1302" indent="-171302"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1302" indent="-171302"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1302" indent="-171302" fontAlgn="t">
              <a:buFont typeface="Arial" panose="020B0604020202020204" pitchFamily="34" charset="0"/>
              <a:buChar char="•"/>
            </a:pPr>
            <a:endParaRPr lang="de-DE" sz="1100" dirty="0">
              <a:latin typeface="+mj-lt"/>
            </a:endParaRPr>
          </a:p>
          <a:p>
            <a:pPr marL="171302" indent="-171302"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1302" indent="-171302"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844105"/>
            <a:ext cx="6120679" cy="4752921"/>
          </a:xfrm>
        </p:spPr>
        <p:txBody>
          <a:bodyPr>
            <a:noAutofit/>
          </a:bodyPr>
          <a:lstStyle/>
          <a:p>
            <a:r>
              <a:rPr lang="de-DE" sz="1100" u="sng" dirty="0"/>
              <a:t>Zur Gliederung des zweiten Teils</a:t>
            </a:r>
            <a:r>
              <a:rPr lang="de-DE" sz="1100" dirty="0"/>
              <a:t>: </a:t>
            </a:r>
          </a:p>
          <a:p>
            <a:endParaRPr lang="de-DE" sz="1100" dirty="0"/>
          </a:p>
          <a:p>
            <a:pPr marL="170564" lvl="1" indent="-170564" defTabSz="707521">
              <a:spcBef>
                <a:spcPct val="0"/>
              </a:spcBef>
              <a:spcAft>
                <a:spcPct val="15000"/>
              </a:spcAft>
              <a:buFont typeface="Arial" panose="020B0604020202020204" pitchFamily="34" charset="0"/>
              <a:buChar char="•"/>
              <a:defRPr/>
            </a:pPr>
            <a:r>
              <a:rPr lang="de-DE" sz="1100" dirty="0"/>
              <a:t>Im Folgenden erhalten Sie zunächst Informationen zu den auf die Grundschule aufbauenden weiterführenden Schularten </a:t>
            </a:r>
            <a:r>
              <a:rPr lang="de-DE" sz="1100" b="1" dirty="0"/>
              <a:t>Hauptschule/Werkrealschule, Realschule, Gymnasium</a:t>
            </a:r>
            <a:r>
              <a:rPr lang="de-DE" sz="1100" dirty="0"/>
              <a:t> und </a:t>
            </a:r>
            <a:r>
              <a:rPr lang="de-DE" sz="1100" b="1" dirty="0"/>
              <a:t>Gemeinschaftsschule.</a:t>
            </a:r>
            <a:r>
              <a:rPr lang="de-DE" sz="1100" dirty="0"/>
              <a:t> </a:t>
            </a:r>
          </a:p>
          <a:p>
            <a:pPr marL="170564" indent="-170564">
              <a:buFont typeface="Arial" panose="020B0604020202020204" pitchFamily="34" charset="0"/>
              <a:buChar char="•"/>
            </a:pPr>
            <a:r>
              <a:rPr lang="de-DE" sz="1100" dirty="0"/>
              <a:t>Im Anschluss daran folgt eine Vorstellung der sonderpädagogischen Beratungs-, Unterstützungs- und Bildungsangebote, darunter auch die </a:t>
            </a:r>
            <a:r>
              <a:rPr lang="de-DE" sz="1100" b="1" dirty="0"/>
              <a:t>sonderpädagogischen Bildungs- und Beratungszentren</a:t>
            </a:r>
            <a:r>
              <a:rPr lang="de-DE" sz="1100" dirty="0"/>
              <a:t>, kurz SBBZ. </a:t>
            </a:r>
            <a:br>
              <a:rPr lang="de-DE" sz="1100" dirty="0"/>
            </a:br>
            <a:r>
              <a:rPr lang="de-DE" sz="110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Neben den allgemein bildenden Schulen bieten die </a:t>
            </a:r>
            <a:r>
              <a:rPr lang="de-DE" sz="1100" b="1" dirty="0"/>
              <a:t>beruflichen Schulen </a:t>
            </a:r>
            <a:r>
              <a:rPr lang="de-DE" sz="1100" dirty="0"/>
              <a:t>weitere wichtige Bildungs- und Qualifizierungsmöglichkeiten, über die wir ausführlicher informieren möchten. </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Das Angebot der allgemein bildenden Schulen in Kombination mit dem der beruflichen Schulen schafft ein </a:t>
            </a:r>
            <a:r>
              <a:rPr lang="de-DE" sz="1100" b="1" dirty="0"/>
              <a:t>breites Angebot an Bildungswegen</a:t>
            </a:r>
            <a:r>
              <a:rPr lang="de-DE" sz="110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6" y="4981533"/>
            <a:ext cx="6192688" cy="3294154"/>
          </a:xfrm>
        </p:spPr>
        <p:txBody>
          <a:bodyPr/>
          <a:lstStyle/>
          <a:p>
            <a:pPr marL="170564" indent="-170564">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70564" indent="-170564">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70564" indent="-170564">
              <a:buFont typeface="Arial" panose="020B0604020202020204" pitchFamily="34" charset="0"/>
              <a:buChar char="•"/>
            </a:pPr>
            <a:endParaRPr lang="de-DE" dirty="0"/>
          </a:p>
          <a:p>
            <a:pPr marL="170564" indent="-170564">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70564" lvl="1" indent="-170564">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642938"/>
            <a:ext cx="4962525" cy="3722687"/>
          </a:xfrm>
        </p:spPr>
      </p:sp>
      <p:sp>
        <p:nvSpPr>
          <p:cNvPr id="3" name="Notizenplatzhalter 2"/>
          <p:cNvSpPr>
            <a:spLocks noGrp="1"/>
          </p:cNvSpPr>
          <p:nvPr>
            <p:ph type="body" idx="1"/>
          </p:nvPr>
        </p:nvSpPr>
        <p:spPr>
          <a:xfrm>
            <a:off x="302495" y="4963319"/>
            <a:ext cx="6264696" cy="4680520"/>
          </a:xfrm>
        </p:spPr>
        <p:txBody>
          <a:bodyPr/>
          <a:lstStyle/>
          <a:p>
            <a:pPr marL="170564" indent="-170564">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5377" lvl="1" indent="-170542">
              <a:buFont typeface="Wingdings" panose="05000000000000000000" pitchFamily="2" charset="2"/>
              <a:buChar char="§"/>
            </a:pPr>
            <a:r>
              <a:rPr lang="de-DE" sz="1100" dirty="0"/>
              <a:t>Hauptschulabschluss am Ende von Klasse 9</a:t>
            </a:r>
          </a:p>
          <a:p>
            <a:pPr marL="625377" lvl="1" indent="-170542">
              <a:buFont typeface="Wingdings" panose="05000000000000000000" pitchFamily="2" charset="2"/>
              <a:buChar char="§"/>
            </a:pPr>
            <a:r>
              <a:rPr lang="de-DE" sz="1100" dirty="0"/>
              <a:t>Hauptschulabschluss am Ende von Klasse 10</a:t>
            </a:r>
          </a:p>
          <a:p>
            <a:pPr marL="625377" lvl="1" indent="-170542">
              <a:buFont typeface="Wingdings" panose="05000000000000000000" pitchFamily="2" charset="2"/>
              <a:buChar char="§"/>
            </a:pPr>
            <a:r>
              <a:rPr lang="de-DE" sz="1100" dirty="0"/>
              <a:t>Werkrealschulabschluss in Klasse 10 (Mittlerer Schulabschluss)</a:t>
            </a:r>
          </a:p>
          <a:p>
            <a:pPr marL="170564" indent="-170564">
              <a:buFont typeface="Arial" panose="020B0604020202020204" pitchFamily="34" charset="0"/>
              <a:buChar char="•"/>
            </a:pPr>
            <a:endParaRPr lang="de-DE" sz="1100" dirty="0"/>
          </a:p>
          <a:p>
            <a:pPr marL="170564" indent="-170564">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4505" y="4960831"/>
            <a:ext cx="6120679" cy="4466987"/>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13.11.2023</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a:t>
            </a:r>
            <a:r>
              <a:rPr lang="de-DE" sz="1600">
                <a:solidFill>
                  <a:schemeClr val="tx1">
                    <a:lumMod val="75000"/>
                    <a:lumOff val="25000"/>
                  </a:schemeClr>
                </a:solidFill>
                <a:latin typeface="Arial"/>
                <a:cs typeface="Arial"/>
              </a:rPr>
              <a:t>orrangige </a:t>
            </a:r>
            <a:r>
              <a:rPr lang="de-DE" sz="1600" dirty="0">
                <a:solidFill>
                  <a:schemeClr val="tx1">
                    <a:lumMod val="75000"/>
                    <a:lumOff val="25000"/>
                  </a:schemeClr>
                </a:solidFill>
                <a:latin typeface="Arial"/>
                <a:cs typeface="Arial"/>
              </a:rPr>
              <a:t>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br>
              <a:rPr lang="de-DE" sz="1600" dirty="0">
                <a:solidFill>
                  <a:schemeClr val="tx1">
                    <a:lumMod val="75000"/>
                    <a:lumOff val="25000"/>
                  </a:schemeClr>
                </a:solidFill>
                <a:latin typeface="Arial"/>
                <a:cs typeface="Arial"/>
              </a:rPr>
            </a:b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Mathematik, Natur- und Geisteswissenschaften sowie im 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5865091" y="5116945"/>
            <a:ext cx="2244437" cy="276999"/>
          </a:xfrm>
          <a:prstGeom prst="rect">
            <a:avLst/>
          </a:prstGeom>
          <a:noFill/>
        </p:spPr>
        <p:txBody>
          <a:bodyPr wrap="square" rtlCol="0">
            <a:spAutoFit/>
          </a:bodyPr>
          <a:lstStyle/>
          <a:p>
            <a:pPr lvl="0"/>
            <a:r>
              <a:rPr lang="de-DE" sz="1200">
                <a:solidFill>
                  <a:srgbClr val="C9C9C9">
                    <a:lumMod val="50000"/>
                  </a:srgbClr>
                </a:solidFill>
                <a:latin typeface="Arial" panose="020B0604020202020204" pitchFamily="34" charset="0"/>
                <a:cs typeface="Arial" panose="020B0604020202020204" pitchFamily="34" charset="0"/>
              </a:rPr>
              <a:t>*je nach Angebot der Schule</a:t>
            </a:r>
            <a:endParaRPr lang="de-DE" sz="1200" dirty="0">
              <a:solidFill>
                <a:srgbClr val="C9C9C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1472823776"/>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14. November 2023</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a:t>
                      </a:r>
                      <a:r>
                        <a:rPr lang="de-DE" sz="1600">
                          <a:solidFill>
                            <a:schemeClr val="tx1">
                              <a:lumMod val="75000"/>
                              <a:lumOff val="25000"/>
                            </a:schemeClr>
                          </a:solidFill>
                          <a:latin typeface="Arial"/>
                          <a:cs typeface="Arial"/>
                        </a:rPr>
                        <a:t>ntensive </a:t>
                      </a:r>
                      <a:r>
                        <a:rPr lang="de-DE" sz="1600" dirty="0">
                          <a:solidFill>
                            <a:schemeClr val="tx1">
                              <a:lumMod val="75000"/>
                              <a:lumOff val="25000"/>
                            </a:schemeClr>
                          </a:solidFill>
                          <a:latin typeface="Arial"/>
                          <a:cs typeface="Arial"/>
                        </a:rPr>
                        <a:t>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2. Februar 2024</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i="0" baseline="0" dirty="0">
                          <a:solidFill>
                            <a:schemeClr val="tx1">
                              <a:lumMod val="75000"/>
                              <a:lumOff val="25000"/>
                            </a:schemeClr>
                          </a:solidFill>
                          <a:latin typeface="Arial"/>
                          <a:cs typeface="Arial"/>
                        </a:rPr>
                        <a:t>6. und 7. März 2024</a:t>
                      </a: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4287" y="344907"/>
            <a:ext cx="8229600" cy="1066800"/>
          </a:xfrm>
        </p:spPr>
        <p:txBody>
          <a:bodyPr/>
          <a:lstStyle/>
          <a:p>
            <a:pPr algn="ctr"/>
            <a:r>
              <a:rPr lang="de-DE" dirty="0">
                <a:latin typeface="Calibri" panose="020F0502020204030204" pitchFamily="34" charset="0"/>
                <a:cs typeface="Calibri" panose="020F0502020204030204" pitchFamily="34" charset="0"/>
              </a:rPr>
              <a:t>Informationsabende / Schnuppertage</a:t>
            </a:r>
          </a:p>
        </p:txBody>
      </p:sp>
      <p:graphicFrame>
        <p:nvGraphicFramePr>
          <p:cNvPr id="2" name="Tabelle 1"/>
          <p:cNvGraphicFramePr>
            <a:graphicFrameLocks noGrp="1"/>
          </p:cNvGraphicFramePr>
          <p:nvPr>
            <p:extLst>
              <p:ext uri="{D42A27DB-BD31-4B8C-83A1-F6EECF244321}">
                <p14:modId xmlns:p14="http://schemas.microsoft.com/office/powerpoint/2010/main" val="2862067667"/>
              </p:ext>
            </p:extLst>
          </p:nvPr>
        </p:nvGraphicFramePr>
        <p:xfrm>
          <a:off x="405441" y="1727885"/>
          <a:ext cx="8307237" cy="3749040"/>
        </p:xfrm>
        <a:graphic>
          <a:graphicData uri="http://schemas.openxmlformats.org/drawingml/2006/table">
            <a:tbl>
              <a:tblPr firstRow="1" bandRow="1">
                <a:tableStyleId>{5C22544A-7EE6-4342-B048-85BDC9FD1C3A}</a:tableStyleId>
              </a:tblPr>
              <a:tblGrid>
                <a:gridCol w="1988843">
                  <a:extLst>
                    <a:ext uri="{9D8B030D-6E8A-4147-A177-3AD203B41FA5}">
                      <a16:colId xmlns:a16="http://schemas.microsoft.com/office/drawing/2014/main" val="20000"/>
                    </a:ext>
                  </a:extLst>
                </a:gridCol>
                <a:gridCol w="3007895">
                  <a:extLst>
                    <a:ext uri="{9D8B030D-6E8A-4147-A177-3AD203B41FA5}">
                      <a16:colId xmlns:a16="http://schemas.microsoft.com/office/drawing/2014/main" val="20001"/>
                    </a:ext>
                  </a:extLst>
                </a:gridCol>
                <a:gridCol w="3310499">
                  <a:extLst>
                    <a:ext uri="{9D8B030D-6E8A-4147-A177-3AD203B41FA5}">
                      <a16:colId xmlns:a16="http://schemas.microsoft.com/office/drawing/2014/main" val="20002"/>
                    </a:ext>
                  </a:extLst>
                </a:gridCol>
              </a:tblGrid>
              <a:tr h="359170">
                <a:tc>
                  <a:txBody>
                    <a:bodyPr/>
                    <a:lstStyle/>
                    <a:p>
                      <a:pPr algn="ctr"/>
                      <a:r>
                        <a:rPr lang="de-DE" sz="2400" dirty="0">
                          <a:latin typeface="Calibri" panose="020F0502020204030204" pitchFamily="34" charset="0"/>
                          <a:cs typeface="Calibri" panose="020F0502020204030204" pitchFamily="34" charset="0"/>
                        </a:rPr>
                        <a:t>Schule</a:t>
                      </a:r>
                    </a:p>
                  </a:txBody>
                  <a:tcPr/>
                </a:tc>
                <a:tc>
                  <a:txBody>
                    <a:bodyPr/>
                    <a:lstStyle/>
                    <a:p>
                      <a:pPr algn="ctr"/>
                      <a:r>
                        <a:rPr lang="de-DE" sz="2400" dirty="0">
                          <a:latin typeface="Calibri" panose="020F0502020204030204" pitchFamily="34" charset="0"/>
                          <a:cs typeface="Calibri" panose="020F0502020204030204" pitchFamily="34" charset="0"/>
                        </a:rPr>
                        <a:t>Infoabend</a:t>
                      </a:r>
                    </a:p>
                  </a:txBody>
                  <a:tcPr/>
                </a:tc>
                <a:tc>
                  <a:txBody>
                    <a:bodyPr/>
                    <a:lstStyle/>
                    <a:p>
                      <a:pPr algn="ctr"/>
                      <a:r>
                        <a:rPr lang="de-DE" sz="2400" dirty="0">
                          <a:latin typeface="Calibri" panose="020F0502020204030204" pitchFamily="34" charset="0"/>
                          <a:cs typeface="Calibri" panose="020F0502020204030204" pitchFamily="34" charset="0"/>
                        </a:rPr>
                        <a:t>Schnuppertag(e)</a:t>
                      </a:r>
                    </a:p>
                  </a:txBody>
                  <a:tcPr/>
                </a:tc>
                <a:extLst>
                  <a:ext uri="{0D108BD9-81ED-4DB2-BD59-A6C34878D82A}">
                    <a16:rowId xmlns:a16="http://schemas.microsoft.com/office/drawing/2014/main" val="10000"/>
                  </a:ext>
                </a:extLst>
              </a:tr>
              <a:tr h="359170">
                <a:tc>
                  <a:txBody>
                    <a:bodyPr/>
                    <a:lstStyle/>
                    <a:p>
                      <a:r>
                        <a:rPr lang="de-DE" sz="2400" b="0" dirty="0">
                          <a:latin typeface="Calibri" panose="020F0502020204030204" pitchFamily="34" charset="0"/>
                          <a:cs typeface="Calibri" panose="020F0502020204030204" pitchFamily="34" charset="0"/>
                        </a:rPr>
                        <a:t>Löhrschule</a:t>
                      </a:r>
                    </a:p>
                  </a:txBody>
                  <a:tcPr/>
                </a:tc>
                <a:tc>
                  <a:txBody>
                    <a:bodyPr/>
                    <a:lstStyle/>
                    <a:p>
                      <a:pPr algn="ctr"/>
                      <a:r>
                        <a:rPr lang="de-DE" sz="2400" dirty="0">
                          <a:latin typeface="Calibri" panose="020F0502020204030204" pitchFamily="34" charset="0"/>
                          <a:cs typeface="Calibri" panose="020F0502020204030204" pitchFamily="34" charset="0"/>
                        </a:rPr>
                        <a:t>-</a:t>
                      </a:r>
                    </a:p>
                  </a:txBody>
                  <a:tcPr/>
                </a:tc>
                <a:tc>
                  <a:txBody>
                    <a:bodyPr/>
                    <a:lstStyle/>
                    <a:p>
                      <a:r>
                        <a:rPr lang="de-DE" sz="2400" dirty="0">
                          <a:latin typeface="Calibri" panose="020F0502020204030204" pitchFamily="34" charset="0"/>
                          <a:cs typeface="Calibri" panose="020F0502020204030204" pitchFamily="34" charset="0"/>
                        </a:rPr>
                        <a:t>Mi., 21.2.24</a:t>
                      </a:r>
                      <a:br>
                        <a:rPr lang="de-DE" sz="240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59170">
                <a:tc>
                  <a:txBody>
                    <a:bodyPr/>
                    <a:lstStyle/>
                    <a:p>
                      <a:r>
                        <a:rPr lang="de-DE" sz="2400" b="0" dirty="0">
                          <a:latin typeface="Calibri" panose="020F0502020204030204" pitchFamily="34" charset="0"/>
                          <a:cs typeface="Calibri" panose="020F0502020204030204" pitchFamily="34" charset="0"/>
                        </a:rPr>
                        <a:t>Realschule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Calibri" panose="020F0502020204030204" pitchFamily="34" charset="0"/>
                          <a:cs typeface="Calibri" panose="020F0502020204030204" pitchFamily="34" charset="0"/>
                        </a:rPr>
                        <a:t>Di., 16.1.24, 18.00 Uhr</a:t>
                      </a:r>
                      <a:br>
                        <a:rPr lang="de-DE" sz="240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Calibri" panose="020F0502020204030204" pitchFamily="34" charset="0"/>
                          <a:cs typeface="Calibri" panose="020F0502020204030204" pitchFamily="34" charset="0"/>
                        </a:rPr>
                        <a:t>Do., 22.2.24, 16.00</a:t>
                      </a:r>
                      <a:r>
                        <a:rPr lang="de-DE" sz="2400" baseline="0" dirty="0">
                          <a:latin typeface="Calibri" panose="020F0502020204030204" pitchFamily="34" charset="0"/>
                          <a:cs typeface="Calibri" panose="020F0502020204030204" pitchFamily="34" charset="0"/>
                        </a:rPr>
                        <a:t> Uhr</a:t>
                      </a:r>
                      <a:endParaRPr lang="de-DE"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59170">
                <a:tc>
                  <a:txBody>
                    <a:bodyPr/>
                    <a:lstStyle/>
                    <a:p>
                      <a:r>
                        <a:rPr lang="de-DE" sz="2400" b="0" dirty="0">
                          <a:latin typeface="Calibri" panose="020F0502020204030204" pitchFamily="34" charset="0"/>
                          <a:cs typeface="Calibri" panose="020F0502020204030204" pitchFamily="34" charset="0"/>
                        </a:rPr>
                        <a:t>Gymnasium</a:t>
                      </a:r>
                    </a:p>
                  </a:txBody>
                  <a:tcPr/>
                </a:tc>
                <a:tc>
                  <a:txBody>
                    <a:bodyPr/>
                    <a:lstStyle/>
                    <a:p>
                      <a:r>
                        <a:rPr lang="de-DE" sz="2400" dirty="0">
                          <a:latin typeface="Calibri" panose="020F0502020204030204" pitchFamily="34" charset="0"/>
                          <a:cs typeface="Calibri" panose="020F0502020204030204" pitchFamily="34" charset="0"/>
                        </a:rPr>
                        <a:t>Di., 16.1.24, 19.30 Uhr</a:t>
                      </a:r>
                    </a:p>
                    <a:p>
                      <a:r>
                        <a:rPr lang="de-DE" sz="2400" dirty="0">
                          <a:latin typeface="Calibri" panose="020F0502020204030204" pitchFamily="34" charset="0"/>
                          <a:cs typeface="Calibri" panose="020F0502020204030204" pitchFamily="34" charset="0"/>
                        </a:rPr>
                        <a:t>Do., 25.1.24, digital</a:t>
                      </a:r>
                    </a:p>
                  </a:txBody>
                  <a:tcPr/>
                </a:tc>
                <a:tc>
                  <a:txBody>
                    <a:bodyPr/>
                    <a:lstStyle/>
                    <a:p>
                      <a:r>
                        <a:rPr lang="de-DE" sz="2400" dirty="0">
                          <a:latin typeface="Calibri" panose="020F0502020204030204" pitchFamily="34" charset="0"/>
                          <a:cs typeface="Calibri" panose="020F0502020204030204" pitchFamily="34" charset="0"/>
                        </a:rPr>
                        <a:t>Fr., 23.2.24, 15.45 Uhr</a:t>
                      </a:r>
                    </a:p>
                    <a:p>
                      <a:r>
                        <a:rPr lang="de-DE" sz="2400" dirty="0">
                          <a:latin typeface="Calibri" panose="020F0502020204030204" pitchFamily="34" charset="0"/>
                          <a:cs typeface="Calibri" panose="020F0502020204030204" pitchFamily="34" charset="0"/>
                        </a:rPr>
                        <a:t>Mo., 15.7.24, 15.45 Uhr</a:t>
                      </a:r>
                    </a:p>
                  </a:txBody>
                  <a:tcPr/>
                </a:tc>
                <a:extLst>
                  <a:ext uri="{0D108BD9-81ED-4DB2-BD59-A6C34878D82A}">
                    <a16:rowId xmlns:a16="http://schemas.microsoft.com/office/drawing/2014/main" val="10003"/>
                  </a:ext>
                </a:extLst>
              </a:tr>
              <a:tr h="359170">
                <a:tc>
                  <a:txBody>
                    <a:bodyPr/>
                    <a:lstStyle/>
                    <a:p>
                      <a:r>
                        <a:rPr lang="de-DE" sz="2400" b="0" dirty="0">
                          <a:latin typeface="Calibri" panose="020F0502020204030204" pitchFamily="34" charset="0"/>
                          <a:cs typeface="Calibri" panose="020F0502020204030204" pitchFamily="34" charset="0"/>
                        </a:rPr>
                        <a:t>GMS </a:t>
                      </a:r>
                      <a:r>
                        <a:rPr lang="de-DE" sz="2400" b="0" dirty="0" err="1">
                          <a:latin typeface="Calibri" panose="020F0502020204030204" pitchFamily="34" charset="0"/>
                          <a:cs typeface="Calibri" panose="020F0502020204030204" pitchFamily="34" charset="0"/>
                        </a:rPr>
                        <a:t>Aldingen</a:t>
                      </a:r>
                      <a:endParaRPr lang="de-DE" sz="2400" b="0" dirty="0">
                        <a:latin typeface="Calibri" panose="020F0502020204030204" pitchFamily="34" charset="0"/>
                        <a:cs typeface="Calibri" panose="020F0502020204030204" pitchFamily="34" charset="0"/>
                      </a:endParaRPr>
                    </a:p>
                  </a:txBody>
                  <a:tcPr/>
                </a:tc>
                <a:tc>
                  <a:txBody>
                    <a:bodyPr/>
                    <a:lstStyle/>
                    <a:p>
                      <a:r>
                        <a:rPr lang="de-DE" sz="2400" dirty="0">
                          <a:latin typeface="Calibri" panose="020F0502020204030204" pitchFamily="34" charset="0"/>
                          <a:cs typeface="Calibri" panose="020F0502020204030204" pitchFamily="34" charset="0"/>
                        </a:rPr>
                        <a:t>Fr., 26.1.24,</a:t>
                      </a:r>
                      <a:r>
                        <a:rPr lang="de-DE" sz="2400" baseline="0" dirty="0">
                          <a:latin typeface="Calibri" panose="020F0502020204030204" pitchFamily="34" charset="0"/>
                          <a:cs typeface="Calibri" panose="020F0502020204030204" pitchFamily="34" charset="0"/>
                        </a:rPr>
                        <a:t> 15.00 Uhr</a:t>
                      </a:r>
                      <a:br>
                        <a:rPr lang="de-DE" sz="2400" baseline="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a:txBody>
                  <a:tcPr/>
                </a:tc>
                <a:tc>
                  <a:txBody>
                    <a:bodyPr/>
                    <a:lstStyle/>
                    <a:p>
                      <a:r>
                        <a:rPr lang="de-DE" sz="2400" dirty="0">
                          <a:latin typeface="Calibri" panose="020F0502020204030204" pitchFamily="34" charset="0"/>
                          <a:cs typeface="Calibri" panose="020F0502020204030204" pitchFamily="34" charset="0"/>
                        </a:rPr>
                        <a:t>Fr. 26.1.24, 9.30 Uhr</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872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6249</Words>
  <Application>Microsoft Office PowerPoint</Application>
  <PresentationFormat>Bildschirmpräsentation (4:3)</PresentationFormat>
  <Paragraphs>800</Paragraphs>
  <Slides>31</Slides>
  <Notes>31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Arial</vt:lpstr>
      <vt:lpstr>Arial Black</vt:lpstr>
      <vt:lpstr>Calibri</vt:lpstr>
      <vt:lpstr>Garamond</vt:lpstr>
      <vt:lpstr>Georgia</vt:lpstr>
      <vt:lpstr>Symbol</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Informationsabende / Schnuppertage</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Kohler</cp:lastModifiedBy>
  <cp:revision>778</cp:revision>
  <cp:lastPrinted>2023-11-02T12:47:18Z</cp:lastPrinted>
  <dcterms:created xsi:type="dcterms:W3CDTF">2014-03-18T09:41:04Z</dcterms:created>
  <dcterms:modified xsi:type="dcterms:W3CDTF">2023-11-13T07:52:45Z</dcterms:modified>
</cp:coreProperties>
</file>